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93" r:id="rId2"/>
    <p:sldId id="511" r:id="rId3"/>
    <p:sldId id="521" r:id="rId4"/>
    <p:sldId id="495" r:id="rId5"/>
    <p:sldId id="513" r:id="rId6"/>
    <p:sldId id="518" r:id="rId7"/>
    <p:sldId id="520" r:id="rId8"/>
    <p:sldId id="502" r:id="rId9"/>
    <p:sldId id="528" r:id="rId10"/>
    <p:sldId id="526" r:id="rId11"/>
    <p:sldId id="527" r:id="rId12"/>
    <p:sldId id="530" r:id="rId13"/>
    <p:sldId id="510" r:id="rId14"/>
    <p:sldId id="52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Gillespie" initials="DG" lastIdx="2" clrIdx="0"/>
  <p:cmAuthor id="1" name="Russ Kennedy" initials="RK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87"/>
    <a:srgbClr val="155290"/>
    <a:srgbClr val="05417B"/>
    <a:srgbClr val="78BF3E"/>
    <a:srgbClr val="7FBE44"/>
    <a:srgbClr val="6CD147"/>
    <a:srgbClr val="BCEBF7"/>
    <a:srgbClr val="FF8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93" autoAdjust="0"/>
  </p:normalViewPr>
  <p:slideViewPr>
    <p:cSldViewPr snapToGrid="0" snapToObjects="1">
      <p:cViewPr>
        <p:scale>
          <a:sx n="80" d="100"/>
          <a:sy n="80" d="100"/>
        </p:scale>
        <p:origin x="-1668" y="-330"/>
      </p:cViewPr>
      <p:guideLst>
        <p:guide orient="horz"/>
        <p:guide pos="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3" d="100"/>
          <a:sy n="103" d="100"/>
        </p:scale>
        <p:origin x="-353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7748092F-823A-F840-8F60-7780F5275D59}" type="datetime1">
              <a:rPr lang="en-US"/>
              <a:pPr>
                <a:defRPr/>
              </a:pPr>
              <a:t>10/22/2012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0185E120-0B31-3741-BCF9-2439DA662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83085890-7ABB-E240-BEA4-9F9416011D54}" type="datetime1">
              <a:rPr lang="en-US"/>
              <a:pPr>
                <a:defRPr/>
              </a:pPr>
              <a:t>10/22/2012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CE82B82-4921-B44B-B9FD-38456061A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C44D-264A-5E4E-946A-1D55B613D4A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EC44D-264A-5E4E-946A-1D55B613D4A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8547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46990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927600"/>
            <a:ext cx="9144000" cy="1955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16200" y="4822488"/>
            <a:ext cx="65278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16200" y="5778163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4" descr="logo-taglin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657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65738"/>
            <a:ext cx="5486400" cy="5000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58800" y="1879600"/>
            <a:ext cx="7810500" cy="408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58800" y="1422400"/>
            <a:ext cx="7810500" cy="457200"/>
          </a:xfrm>
        </p:spPr>
        <p:txBody>
          <a:bodyPr/>
          <a:lstStyle>
            <a:lvl1pPr algn="ctr">
              <a:buNone/>
              <a:defRPr sz="1800" b="1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chnology-overview-bkg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4394199"/>
            <a:ext cx="6718300" cy="9906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aining-modu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curit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tical-market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vailability-bkg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ket-trends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im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3300"/>
            <a:ext cx="9144000" cy="58547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838700"/>
            <a:ext cx="9144000" cy="20193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768600" y="4798060"/>
            <a:ext cx="60706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768600" y="5753735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4" descr="logo-tagline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ystem-architectur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nagement-feature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-data-chaos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g-data-chaos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-data-chaos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persal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persal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inity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finity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inity-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9705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73825"/>
            <a:ext cx="9144000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pic>
        <p:nvPicPr>
          <p:cNvPr id="6" name="Picture 9" descr="logo-tagline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" y="5753100"/>
            <a:ext cx="182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667000" y="485438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667000" y="1441113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ta-integrity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14600" y="3962400"/>
            <a:ext cx="66294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514600" y="4191000"/>
            <a:ext cx="6629400" cy="1447800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72" y="4398264"/>
            <a:ext cx="6281928" cy="990600"/>
          </a:xfrm>
        </p:spPr>
        <p:txBody>
          <a:bodyPr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rgbClr val="706F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06F74"/>
              </a:solidFill>
            </a:endParaRPr>
          </a:p>
        </p:txBody>
      </p:sp>
      <p:pic>
        <p:nvPicPr>
          <p:cNvPr id="3" name="Picture 8" descr="CLV_clr_wht_taglin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838700" y="2917825"/>
            <a:ext cx="36576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-4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5359400"/>
            <a:ext cx="91440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588000"/>
            <a:ext cx="9144000" cy="1270000"/>
          </a:xfrm>
          <a:prstGeom prst="rect">
            <a:avLst/>
          </a:prstGeom>
          <a:solidFill>
            <a:srgbClr val="161718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10000"/>
                </a:schemeClr>
              </a:solidFill>
              <a:latin typeface="Helvetica"/>
            </a:endParaRPr>
          </a:p>
        </p:txBody>
      </p:sp>
      <p:pic>
        <p:nvPicPr>
          <p:cNvPr id="7" name="Picture 10" descr="logo-tagline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4495800"/>
            <a:ext cx="1828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489200" y="485269"/>
            <a:ext cx="7772400" cy="14700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489200" y="1440944"/>
            <a:ext cx="6400800" cy="648037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74320">
              <a:defRPr sz="2000"/>
            </a:lvl1pPr>
            <a:lvl2pPr marL="502920">
              <a:defRPr sz="2000"/>
            </a:lvl2pPr>
            <a:lvl3pPr marL="685800">
              <a:defRPr sz="1800"/>
            </a:lvl3pPr>
            <a:lvl4pPr marL="960120">
              <a:defRPr sz="1800"/>
            </a:lvl4pPr>
            <a:lvl5pPr marL="1143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572000" y="1600200"/>
            <a:ext cx="4041648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600200"/>
            <a:ext cx="4038600" cy="4525963"/>
          </a:xfrm>
        </p:spPr>
        <p:txBody>
          <a:bodyPr/>
          <a:lstStyle>
            <a:lvl1pPr marL="274320">
              <a:defRPr sz="2000"/>
            </a:lvl1pPr>
            <a:lvl2pPr marL="502920">
              <a:defRPr sz="2000"/>
            </a:lvl2pPr>
            <a:lvl3pPr marL="685800">
              <a:defRPr sz="1800"/>
            </a:lvl3pPr>
            <a:lvl4pPr marL="960120">
              <a:defRPr sz="1800"/>
            </a:lvl4pPr>
            <a:lvl5pPr marL="11430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4152" y="1600200"/>
            <a:ext cx="4041648" cy="45259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74320"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74320"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4ECA2F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65627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225425" y="6578600"/>
            <a:ext cx="44989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000">
                <a:solidFill>
                  <a:schemeClr val="bg1"/>
                </a:solidFill>
                <a:ea typeface="Arial" charset="0"/>
                <a:cs typeface="Arial" charset="0"/>
              </a:rPr>
              <a:t>Copyright © 2012  Cleversafe, Inc. All rights reserved.</a:t>
            </a:r>
          </a:p>
        </p:txBody>
      </p:sp>
      <p:sp>
        <p:nvSpPr>
          <p:cNvPr id="20" name="Text Box 17"/>
          <p:cNvSpPr txBox="1">
            <a:spLocks noChangeArrowheads="1"/>
          </p:cNvSpPr>
          <p:nvPr userDrawn="1"/>
        </p:nvSpPr>
        <p:spPr bwMode="auto">
          <a:xfrm>
            <a:off x="8458200" y="6532563"/>
            <a:ext cx="5476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4C6BCDF1-4115-F24A-9AF2-D2A3ADB01658}" type="slidenum">
              <a:rPr lang="en-US" sz="1000" b="1">
                <a:solidFill>
                  <a:schemeClr val="bg1"/>
                </a:solidFill>
                <a:ea typeface="Arial" charset="0"/>
                <a:cs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pic>
        <p:nvPicPr>
          <p:cNvPr id="1031" name="Picture 14" descr="logo-tagline.jpg"/>
          <p:cNvPicPr>
            <a:picLocks noChangeAspect="1"/>
          </p:cNvPicPr>
          <p:nvPr userDrawn="1"/>
        </p:nvPicPr>
        <p:blipFill>
          <a:blip r:embed="rId34"/>
          <a:srcRect/>
          <a:stretch>
            <a:fillRect/>
          </a:stretch>
        </p:blipFill>
        <p:spPr bwMode="auto">
          <a:xfrm>
            <a:off x="7019925" y="300038"/>
            <a:ext cx="1828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3" r:id="rId5"/>
    <p:sldLayoutId id="2147483738" r:id="rId6"/>
    <p:sldLayoutId id="2147483739" r:id="rId7"/>
    <p:sldLayoutId id="2147483752" r:id="rId8"/>
    <p:sldLayoutId id="2147483740" r:id="rId9"/>
    <p:sldLayoutId id="2147483742" r:id="rId10"/>
    <p:sldLayoutId id="2147483753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5" r:id="rId19"/>
    <p:sldLayoutId id="2147483756" r:id="rId20"/>
    <p:sldLayoutId id="2147483750" r:id="rId21"/>
    <p:sldLayoutId id="2147483757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6" r:id="rId28"/>
    <p:sldLayoutId id="2147483767" r:id="rId29"/>
    <p:sldLayoutId id="2147483768" r:id="rId30"/>
    <p:sldLayoutId id="2147483751" r:id="rId31"/>
    <p:sldLayoutId id="2147483769" r:id="rId3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182880" algn="l" defTabSz="4572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marL="594360" indent="-228600" algn="l" defTabSz="457200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Font typeface="Arial" charset="0"/>
        <a:buChar char="–"/>
        <a:defRPr sz="2100" kern="1200">
          <a:solidFill>
            <a:srgbClr val="706F74"/>
          </a:solidFill>
          <a:latin typeface="Arial"/>
          <a:ea typeface="ＭＳ Ｐゴシック" charset="-128"/>
          <a:cs typeface="+mn-cs"/>
        </a:defRPr>
      </a:lvl2pPr>
      <a:lvl3pPr marL="777240" indent="-182880" algn="l" defTabSz="457200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>
          <a:solidFill>
            <a:srgbClr val="706F74"/>
          </a:solidFill>
          <a:latin typeface="Arial"/>
          <a:ea typeface="ＭＳ Ｐゴシック" charset="-128"/>
          <a:cs typeface="+mn-cs"/>
        </a:defRPr>
      </a:lvl3pPr>
      <a:lvl4pPr marL="1005840" indent="-228600" algn="l" defTabSz="457200" rtl="0" eaLnBrk="0" fontAlgn="base" hangingPunct="0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rgbClr val="706F74"/>
          </a:solidFill>
          <a:latin typeface="Arial"/>
          <a:ea typeface="ＭＳ Ｐゴシック" charset="-128"/>
          <a:cs typeface="+mn-cs"/>
        </a:defRPr>
      </a:lvl4pPr>
      <a:lvl5pPr marL="1188720" indent="-182880" algn="l" defTabSz="457200" rtl="0" eaLnBrk="0" fontAlgn="base" hangingPunct="0">
        <a:spcBef>
          <a:spcPts val="700"/>
        </a:spcBef>
        <a:spcAft>
          <a:spcPct val="0"/>
        </a:spcAft>
        <a:buClr>
          <a:schemeClr val="tx1"/>
        </a:buClr>
        <a:buFont typeface="Courier New" charset="0"/>
        <a:buChar char="o"/>
        <a:defRPr sz="1400" kern="1200">
          <a:solidFill>
            <a:srgbClr val="706F74"/>
          </a:solidFill>
          <a:latin typeface="Arial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jpeg"/><Relationship Id="rId7" Type="http://schemas.openxmlformats.org/officeDocument/2006/relationships/image" Target="../media/image4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gif"/><Relationship Id="rId11" Type="http://schemas.openxmlformats.org/officeDocument/2006/relationships/image" Target="../media/image48.gif"/><Relationship Id="rId5" Type="http://schemas.openxmlformats.org/officeDocument/2006/relationships/image" Target="../media/image42.gif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mplate2_bkg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416" y="0"/>
            <a:ext cx="9368816" cy="6917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661" y="3810000"/>
            <a:ext cx="9050739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661" y="4038600"/>
            <a:ext cx="9050739" cy="1447799"/>
          </a:xfrm>
          <a:prstGeom prst="rect">
            <a:avLst/>
          </a:prstGeom>
          <a:solidFill>
            <a:schemeClr val="bg2">
              <a:lumMod val="10000"/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CA2F"/>
              </a:solidFill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660" y="4191000"/>
            <a:ext cx="905073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Helvetica 75 Bold"/>
                <a:cs typeface="Helvetica 75 Bold"/>
              </a:rPr>
              <a:t>Combining the Power of </a:t>
            </a:r>
            <a:r>
              <a:rPr lang="en-US" sz="3600" dirty="0" err="1" smtClean="0">
                <a:solidFill>
                  <a:schemeClr val="bg1"/>
                </a:solidFill>
                <a:latin typeface="Helvetica 75 Bold"/>
                <a:cs typeface="Helvetica 75 Bold"/>
              </a:rPr>
              <a:t>Hadoop</a:t>
            </a:r>
            <a:r>
              <a:rPr lang="en-US" sz="3600" dirty="0" smtClean="0">
                <a:solidFill>
                  <a:schemeClr val="bg1"/>
                </a:solidFill>
                <a:latin typeface="Helvetica 75 Bold"/>
                <a:cs typeface="Helvetica 75 Bold"/>
              </a:rPr>
              <a:t> with Object-Based Dispersed Storage</a:t>
            </a:r>
          </a:p>
        </p:txBody>
      </p:sp>
      <p:pic>
        <p:nvPicPr>
          <p:cNvPr id="6" name="Picture 5" descr="CLV_clr_rev-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256" y="5861733"/>
            <a:ext cx="1837944" cy="379841"/>
          </a:xfrm>
          <a:prstGeom prst="rect">
            <a:avLst/>
          </a:prstGeom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7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62499"/>
            <a:ext cx="1143000" cy="6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0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fs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7" y="1763375"/>
            <a:ext cx="8743812" cy="3856021"/>
          </a:xfrm>
          <a:prstGeom prst="rect">
            <a:avLst/>
          </a:prstGeom>
        </p:spPr>
      </p:pic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dirty="0" smtClean="0"/>
              <a:t>HDFS Data Layout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69758" y="3825900"/>
            <a:ext cx="1942904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706F74"/>
              </a:solidFill>
            </a:endParaRPr>
          </a:p>
          <a:p>
            <a:pPr algn="ctr"/>
            <a:r>
              <a:rPr lang="en-US" dirty="0" smtClean="0">
                <a:solidFill>
                  <a:srgbClr val="706F74"/>
                </a:solidFill>
              </a:rPr>
              <a:t>Chunk 1 </a:t>
            </a:r>
          </a:p>
          <a:p>
            <a:pPr algn="ctr"/>
            <a:r>
              <a:rPr lang="en-US" dirty="0" smtClean="0">
                <a:solidFill>
                  <a:srgbClr val="706F74"/>
                </a:solidFill>
              </a:rPr>
              <a:t>Write 1 (64MB * 3x)</a:t>
            </a:r>
          </a:p>
          <a:p>
            <a:pPr algn="ctr"/>
            <a:endParaRPr lang="en-US" dirty="0" smtClean="0">
              <a:solidFill>
                <a:srgbClr val="706F7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388" y="3498642"/>
            <a:ext cx="3917574" cy="206084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6349" y="3498643"/>
            <a:ext cx="3929554" cy="6110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98526" y="3618459"/>
            <a:ext cx="4061337" cy="37143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65398" y="3482359"/>
            <a:ext cx="2617987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6F74"/>
                </a:solidFill>
              </a:rPr>
              <a:t>Chunk 1</a:t>
            </a:r>
            <a:br>
              <a:rPr lang="en-US" dirty="0" smtClean="0">
                <a:solidFill>
                  <a:srgbClr val="706F74"/>
                </a:solidFill>
              </a:rPr>
            </a:br>
            <a:r>
              <a:rPr lang="en-US" dirty="0" smtClean="0">
                <a:solidFill>
                  <a:srgbClr val="706F74"/>
                </a:solidFill>
              </a:rPr>
              <a:t>Read for Task 1 (64MB)</a:t>
            </a:r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07162" y="4286069"/>
            <a:ext cx="4061337" cy="37143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915798" y="5037552"/>
            <a:ext cx="4061337" cy="37143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94332" y="893763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Dispersed  Computing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144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3" grpId="0" animBg="1"/>
      <p:bldP spid="3" grpId="1" animBg="1"/>
      <p:bldP spid="3" grpId="2" animBg="1"/>
      <p:bldP spid="11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ctr" anchorCtr="0"/>
          <a:lstStyle/>
          <a:p>
            <a:pPr>
              <a:lnSpc>
                <a:spcPct val="95000"/>
              </a:lnSpc>
            </a:pPr>
            <a:r>
              <a:rPr lang="en-US" dirty="0"/>
              <a:t>SliceStream™ </a:t>
            </a:r>
            <a:r>
              <a:rPr lang="en-US" dirty="0" smtClean="0"/>
              <a:t>Data Projection</a:t>
            </a:r>
            <a:endParaRPr lang="en-US" dirty="0"/>
          </a:p>
        </p:txBody>
      </p:sp>
      <p:pic>
        <p:nvPicPr>
          <p:cNvPr id="4" name="Picture 3" descr="slicestream-form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1" y="1457855"/>
            <a:ext cx="8733664" cy="46812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045" y="5631369"/>
            <a:ext cx="1604037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6F74"/>
                </a:solidFill>
              </a:rPr>
              <a:t>Segment 1</a:t>
            </a:r>
            <a:br>
              <a:rPr lang="en-US" dirty="0" smtClean="0">
                <a:solidFill>
                  <a:srgbClr val="706F74"/>
                </a:solidFill>
              </a:rPr>
            </a:br>
            <a:r>
              <a:rPr lang="en-US" dirty="0" smtClean="0">
                <a:solidFill>
                  <a:srgbClr val="706F74"/>
                </a:solidFill>
              </a:rPr>
              <a:t>Write 1 (1MB)</a:t>
            </a:r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8330" y="3498643"/>
            <a:ext cx="1066251" cy="2120753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1365759" y="3354864"/>
            <a:ext cx="369188" cy="226453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6349" y="3498643"/>
            <a:ext cx="3929554" cy="61106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886546" y="3618459"/>
            <a:ext cx="4061337" cy="371434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48602" y="3482359"/>
            <a:ext cx="255385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6F74"/>
                </a:solidFill>
              </a:rPr>
              <a:t>Chunk 1</a:t>
            </a:r>
            <a:br>
              <a:rPr lang="en-US" dirty="0" smtClean="0">
                <a:solidFill>
                  <a:srgbClr val="706F74"/>
                </a:solidFill>
              </a:rPr>
            </a:br>
            <a:r>
              <a:rPr lang="en-US" dirty="0" smtClean="0">
                <a:solidFill>
                  <a:srgbClr val="706F74"/>
                </a:solidFill>
              </a:rPr>
              <a:t>Read for Task 1(64MB)</a:t>
            </a:r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3961" y="925616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Dispersed  Computing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38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9" grpId="0" animBg="1"/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9570" y="116841"/>
            <a:ext cx="8698230" cy="822960"/>
          </a:xfrm>
        </p:spPr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dirty="0" smtClean="0"/>
              <a:t>Indexing &amp; Hadoop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1453" y="1296737"/>
            <a:ext cx="8741093" cy="2525964"/>
          </a:xfrm>
        </p:spPr>
        <p:txBody>
          <a:bodyPr lIns="0" tIns="0" rIns="0" bIns="0"/>
          <a:lstStyle/>
          <a:p>
            <a:pPr marL="102870" lvl="1" indent="0">
              <a:lnSpc>
                <a:spcPct val="95000"/>
              </a:lnSpc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One bonus feature: Build &amp; use Object Storage indexes from Hadoop jobs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chemeClr val="accent1"/>
              </a:buClr>
            </a:pP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399616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Build indexes on </a:t>
            </a:r>
            <a:r>
              <a:rPr lang="en-US" sz="2000" dirty="0" smtClean="0">
                <a:solidFill>
                  <a:srgbClr val="000000"/>
                </a:solidFill>
              </a:rPr>
              <a:t>data </a:t>
            </a:r>
            <a:r>
              <a:rPr lang="en-US" sz="2000" dirty="0">
                <a:solidFill>
                  <a:srgbClr val="000000"/>
                </a:solidFill>
              </a:rPr>
              <a:t>using </a:t>
            </a:r>
            <a:r>
              <a:rPr lang="en-US" sz="2000" dirty="0" smtClean="0">
                <a:solidFill>
                  <a:srgbClr val="000000"/>
                </a:solidFill>
              </a:rPr>
              <a:t>Indexing APIs from MapReduce jobs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Analyze and index data in parallel using index APIs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Search and query your indexed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2393483"/>
            <a:ext cx="373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 smtClean="0">
                <a:solidFill>
                  <a:srgbClr val="000000"/>
                </a:solidFill>
              </a:rPr>
              <a:t>Use indexes in MapReduce jobs to efficiently find the data you need to process</a:t>
            </a:r>
          </a:p>
          <a:p>
            <a:pPr>
              <a:buClr>
                <a:schemeClr val="accent2"/>
              </a:buClr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Index data and metadata at ingest or later using MapReduce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Query the index directly from MapReduce jobs to find the data you need to analyze</a:t>
            </a:r>
          </a:p>
          <a:p>
            <a:pPr marL="285750" indent="-285750">
              <a:buClr>
                <a:schemeClr val="accent2"/>
              </a:buClr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</a:rPr>
              <a:t>Perform targeted analysis on only the relevant data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Features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741" y="990599"/>
            <a:ext cx="7438030" cy="5560325"/>
          </a:xfrm>
        </p:spPr>
        <p:txBody>
          <a:bodyPr/>
          <a:lstStyle/>
          <a:p>
            <a:r>
              <a:rPr lang="en-US" sz="2000" b="1" dirty="0"/>
              <a:t>Cost-effective scalability</a:t>
            </a:r>
          </a:p>
          <a:p>
            <a:pPr lvl="1"/>
            <a:r>
              <a:rPr lang="en-US" sz="1800" dirty="0"/>
              <a:t>Infinite scalability in a single system</a:t>
            </a:r>
          </a:p>
          <a:p>
            <a:r>
              <a:rPr lang="en-US" sz="2000" b="1" dirty="0" smtClean="0"/>
              <a:t>Increased performance and productivity</a:t>
            </a:r>
          </a:p>
          <a:p>
            <a:pPr lvl="1"/>
            <a:r>
              <a:rPr lang="en-US" sz="1800" dirty="0" smtClean="0"/>
              <a:t>Computation brought to the data</a:t>
            </a:r>
          </a:p>
          <a:p>
            <a:pPr lvl="1"/>
            <a:r>
              <a:rPr lang="en-US" sz="1800" dirty="0" err="1" smtClean="0"/>
              <a:t>dsNet</a:t>
            </a:r>
            <a:r>
              <a:rPr lang="en-US" sz="1800" dirty="0" smtClean="0"/>
              <a:t> </a:t>
            </a:r>
            <a:r>
              <a:rPr lang="en-US" sz="1800" dirty="0" err="1"/>
              <a:t>Slicestors</a:t>
            </a:r>
            <a:r>
              <a:rPr lang="en-US" sz="1800" dirty="0"/>
              <a:t> provides both computation and </a:t>
            </a:r>
            <a:r>
              <a:rPr lang="en-US" sz="1800" dirty="0" smtClean="0"/>
              <a:t>storage</a:t>
            </a:r>
          </a:p>
          <a:p>
            <a:pPr lvl="1"/>
            <a:r>
              <a:rPr lang="en-US" sz="1800" dirty="0" smtClean="0"/>
              <a:t>Geographic distribution enabled</a:t>
            </a:r>
          </a:p>
          <a:p>
            <a:r>
              <a:rPr lang="en-US" sz="2000" b="1" dirty="0" smtClean="0"/>
              <a:t>Lower </a:t>
            </a:r>
            <a:r>
              <a:rPr lang="en-US" sz="2000" b="1" dirty="0"/>
              <a:t>storage </a:t>
            </a:r>
            <a:r>
              <a:rPr lang="en-US" sz="2000" b="1" dirty="0" smtClean="0"/>
              <a:t>costs </a:t>
            </a:r>
            <a:endParaRPr lang="en-US" sz="2000" b="1" dirty="0"/>
          </a:p>
          <a:p>
            <a:pPr lvl="1"/>
            <a:r>
              <a:rPr lang="en-US" sz="1800" dirty="0"/>
              <a:t>Information dispersal calls for one instance of the data vs. 3x with </a:t>
            </a:r>
            <a:r>
              <a:rPr lang="en-US" sz="1800" dirty="0" smtClean="0"/>
              <a:t>replication</a:t>
            </a:r>
          </a:p>
          <a:p>
            <a:r>
              <a:rPr lang="en-US" sz="2000" b="1" dirty="0" smtClean="0"/>
              <a:t>Significantly </a:t>
            </a:r>
            <a:r>
              <a:rPr lang="en-US" sz="2000" b="1" dirty="0"/>
              <a:t>higher reliability and </a:t>
            </a:r>
            <a:r>
              <a:rPr lang="en-US" sz="2000" b="1" dirty="0" smtClean="0"/>
              <a:t>availability</a:t>
            </a:r>
          </a:p>
          <a:p>
            <a:pPr lvl="1"/>
            <a:r>
              <a:rPr lang="en-US" sz="1800" dirty="0" smtClean="0"/>
              <a:t>Information dispersal eliminates single points of failure</a:t>
            </a:r>
          </a:p>
          <a:p>
            <a:pPr lvl="1"/>
            <a:r>
              <a:rPr lang="en-US" sz="1800" dirty="0" smtClean="0"/>
              <a:t>Continuous data availability with multiple simultaneous device or site failures</a:t>
            </a:r>
          </a:p>
          <a:p>
            <a:r>
              <a:rPr lang="en-US" sz="2000" b="1" dirty="0"/>
              <a:t>Drop in replacement for existing </a:t>
            </a:r>
            <a:r>
              <a:rPr lang="en-US" sz="2000" b="1" dirty="0" err="1"/>
              <a:t>MapReduce</a:t>
            </a:r>
            <a:r>
              <a:rPr lang="en-US" sz="2000" b="1" dirty="0"/>
              <a:t> jobs via standard </a:t>
            </a:r>
            <a:r>
              <a:rPr lang="en-US" sz="2000" b="1" dirty="0" err="1"/>
              <a:t>Hadoop</a:t>
            </a:r>
            <a:r>
              <a:rPr lang="en-US" sz="2000" b="1" dirty="0"/>
              <a:t> File System interfaces</a:t>
            </a:r>
          </a:p>
          <a:p>
            <a:pPr lvl="2"/>
            <a:endParaRPr lang="en-US" sz="2100" dirty="0" smtClean="0"/>
          </a:p>
          <a:p>
            <a:endParaRPr lang="en-US" sz="18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43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7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solidFill>
                  <a:srgbClr val="66696B"/>
                </a:solidFill>
              </a:rPr>
              <a:t>How </a:t>
            </a:r>
            <a:r>
              <a:rPr lang="en-US" dirty="0" err="1" smtClean="0">
                <a:solidFill>
                  <a:srgbClr val="66696B"/>
                </a:solidFill>
              </a:rPr>
              <a:t>Cleversafe’s</a:t>
            </a:r>
            <a:r>
              <a:rPr lang="en-US" dirty="0" smtClean="0">
                <a:solidFill>
                  <a:srgbClr val="66696B"/>
                </a:solidFill>
              </a:rPr>
              <a:t> Dispersed Storage Works</a:t>
            </a:r>
            <a:endParaRPr lang="en-US" dirty="0">
              <a:solidFill>
                <a:srgbClr val="66696B"/>
              </a:solidFill>
            </a:endParaRPr>
          </a:p>
        </p:txBody>
      </p:sp>
      <p:pic>
        <p:nvPicPr>
          <p:cNvPr id="82" name="Picture 81" descr="all-green-update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5167" y="2464968"/>
            <a:ext cx="6427804" cy="2875597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6858000" y="1333500"/>
            <a:ext cx="2286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Data is expanded, virtualized, transformed, sliced and dispersed using Information Dispersal Algorithms.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rot="16200000" flipH="1">
            <a:off x="6667499" y="1601611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488241" y="1379666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1</a:t>
            </a:r>
            <a:endParaRPr lang="en-US" sz="2100" dirty="0"/>
          </a:p>
        </p:txBody>
      </p:sp>
      <p:pic>
        <p:nvPicPr>
          <p:cNvPr id="92" name="Picture 91" descr="da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78084" y="1211004"/>
            <a:ext cx="559003" cy="494995"/>
          </a:xfrm>
          <a:prstGeom prst="rect">
            <a:avLst/>
          </a:prstGeom>
        </p:spPr>
      </p:pic>
      <p:sp>
        <p:nvSpPr>
          <p:cNvPr id="94" name="TextBox 20"/>
          <p:cNvSpPr txBox="1">
            <a:spLocks noChangeArrowheads="1"/>
          </p:cNvSpPr>
          <p:nvPr/>
        </p:nvSpPr>
        <p:spPr bwMode="auto">
          <a:xfrm>
            <a:off x="2806192" y="952500"/>
            <a:ext cx="67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DATA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6" name="TextBox 20"/>
          <p:cNvSpPr txBox="1">
            <a:spLocks noChangeArrowheads="1"/>
          </p:cNvSpPr>
          <p:nvPr/>
        </p:nvSpPr>
        <p:spPr bwMode="auto">
          <a:xfrm>
            <a:off x="3593592" y="939800"/>
            <a:ext cx="1389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Cleversafe IDA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7" name="TextBox 20"/>
          <p:cNvSpPr txBox="1">
            <a:spLocks noChangeArrowheads="1"/>
          </p:cNvSpPr>
          <p:nvPr/>
        </p:nvSpPr>
        <p:spPr bwMode="auto">
          <a:xfrm>
            <a:off x="3593592" y="5778394"/>
            <a:ext cx="138922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Cleversafe IDA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58000" y="537438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Real- time bit perfect data is retrieved from a subset of slices.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 rot="16200000" flipH="1">
            <a:off x="6667499" y="5579364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488241" y="5372100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3</a:t>
            </a:r>
            <a:endParaRPr lang="en-US" sz="2100" dirty="0"/>
          </a:p>
        </p:txBody>
      </p:sp>
      <p:pic>
        <p:nvPicPr>
          <p:cNvPr id="104" name="Picture 103" descr="slices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936611" y="4500916"/>
            <a:ext cx="4580839" cy="274302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2108199" y="3166989"/>
            <a:ext cx="4371575" cy="239299"/>
            <a:chOff x="2108199" y="2900289"/>
            <a:chExt cx="4371575" cy="239299"/>
          </a:xfrm>
        </p:grpSpPr>
        <p:sp>
          <p:nvSpPr>
            <p:cNvPr id="112" name="TextBox 20"/>
            <p:cNvSpPr txBox="1">
              <a:spLocks noChangeArrowheads="1"/>
            </p:cNvSpPr>
            <p:nvPr/>
          </p:nvSpPr>
          <p:spPr bwMode="auto">
            <a:xfrm>
              <a:off x="2108199" y="2900289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SITE </a:t>
              </a:r>
              <a:r>
                <a:rPr lang="en-US" sz="800" dirty="0" smtClean="0">
                  <a:solidFill>
                    <a:schemeClr val="tx2">
                      <a:lumMod val="75000"/>
                    </a:schemeClr>
                  </a:solidFill>
                  <a:latin typeface="Arial"/>
                  <a:cs typeface="Arial"/>
                </a:rPr>
                <a:t>1</a:t>
              </a:r>
              <a:endParaRPr lang="en-US" sz="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13" name="TextBox 20"/>
            <p:cNvSpPr txBox="1">
              <a:spLocks noChangeArrowheads="1"/>
            </p:cNvSpPr>
            <p:nvPr/>
          </p:nvSpPr>
          <p:spPr bwMode="auto">
            <a:xfrm>
              <a:off x="3331230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rgbClr val="545357"/>
                  </a:solidFill>
                  <a:latin typeface="Arial"/>
                  <a:cs typeface="Arial"/>
                </a:rPr>
                <a:t>SITE 2</a:t>
              </a:r>
              <a:endParaRPr lang="en-US" sz="900" dirty="0">
                <a:solidFill>
                  <a:srgbClr val="545357"/>
                </a:solidFill>
                <a:latin typeface="Arial"/>
                <a:cs typeface="Arial"/>
              </a:endParaRPr>
            </a:p>
          </p:txBody>
        </p:sp>
        <p:sp>
          <p:nvSpPr>
            <p:cNvPr id="114" name="TextBox 20"/>
            <p:cNvSpPr txBox="1">
              <a:spLocks noChangeArrowheads="1"/>
            </p:cNvSpPr>
            <p:nvPr/>
          </p:nvSpPr>
          <p:spPr bwMode="auto">
            <a:xfrm>
              <a:off x="4567786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rgbClr val="545357"/>
                  </a:solidFill>
                  <a:latin typeface="Arial"/>
                  <a:cs typeface="Arial"/>
                </a:rPr>
                <a:t>SITE 3</a:t>
              </a:r>
              <a:endParaRPr lang="en-US" sz="900" dirty="0">
                <a:solidFill>
                  <a:srgbClr val="545357"/>
                </a:solidFill>
                <a:latin typeface="Arial"/>
                <a:cs typeface="Arial"/>
              </a:endParaRPr>
            </a:p>
          </p:txBody>
        </p:sp>
        <p:sp>
          <p:nvSpPr>
            <p:cNvPr id="115" name="TextBox 20"/>
            <p:cNvSpPr txBox="1">
              <a:spLocks noChangeArrowheads="1"/>
            </p:cNvSpPr>
            <p:nvPr/>
          </p:nvSpPr>
          <p:spPr bwMode="auto">
            <a:xfrm>
              <a:off x="5802387" y="2908756"/>
              <a:ext cx="677387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900" dirty="0" smtClean="0">
                  <a:solidFill>
                    <a:schemeClr val="tx2"/>
                  </a:solidFill>
                  <a:latin typeface="Arial"/>
                  <a:cs typeface="Arial"/>
                </a:rPr>
                <a:t>SITE 4</a:t>
              </a:r>
              <a:endParaRPr lang="en-US" sz="900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116" name="Picture 115" descr="id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12986" y="1215287"/>
            <a:ext cx="550432" cy="486429"/>
          </a:xfrm>
          <a:prstGeom prst="rect">
            <a:avLst/>
          </a:prstGeom>
        </p:spPr>
      </p:pic>
      <p:pic>
        <p:nvPicPr>
          <p:cNvPr id="117" name="Picture 116" descr="lg-arrows-down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46836" y="2488386"/>
            <a:ext cx="6863080" cy="64897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6858000" y="2628900"/>
            <a:ext cx="1905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>
                    <a:lumMod val="75000"/>
                  </a:schemeClr>
                </a:solidFill>
              </a:rPr>
              <a:t>Slices are distributed to separate disks, storage nodes and geographic locations.</a:t>
            </a:r>
            <a:endParaRPr lang="en-US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 rot="16200000" flipH="1">
            <a:off x="6667499" y="2897011"/>
            <a:ext cx="381000" cy="1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6488241" y="2675066"/>
            <a:ext cx="369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2</a:t>
            </a:r>
            <a:endParaRPr lang="en-US" sz="2100" dirty="0"/>
          </a:p>
        </p:txBody>
      </p:sp>
      <p:pic>
        <p:nvPicPr>
          <p:cNvPr id="121" name="Picture 120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774" y="4096174"/>
            <a:ext cx="304800" cy="314960"/>
          </a:xfrm>
          <a:prstGeom prst="rect">
            <a:avLst/>
          </a:prstGeom>
        </p:spPr>
      </p:pic>
      <p:pic>
        <p:nvPicPr>
          <p:cNvPr id="122" name="Picture 121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725" y="4096174"/>
            <a:ext cx="304800" cy="314960"/>
          </a:xfrm>
          <a:prstGeom prst="rect">
            <a:avLst/>
          </a:prstGeom>
        </p:spPr>
      </p:pic>
      <p:pic>
        <p:nvPicPr>
          <p:cNvPr id="123" name="Picture 122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78" y="4096174"/>
            <a:ext cx="304800" cy="314960"/>
          </a:xfrm>
          <a:prstGeom prst="rect">
            <a:avLst/>
          </a:prstGeom>
        </p:spPr>
      </p:pic>
      <p:pic>
        <p:nvPicPr>
          <p:cNvPr id="124" name="Picture 123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336" y="4096174"/>
            <a:ext cx="304800" cy="314960"/>
          </a:xfrm>
          <a:prstGeom prst="rect">
            <a:avLst/>
          </a:prstGeom>
        </p:spPr>
      </p:pic>
      <p:pic>
        <p:nvPicPr>
          <p:cNvPr id="125" name="Picture 124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802" y="4896956"/>
            <a:ext cx="304800" cy="314960"/>
          </a:xfrm>
          <a:prstGeom prst="rect">
            <a:avLst/>
          </a:prstGeom>
        </p:spPr>
      </p:pic>
      <p:pic>
        <p:nvPicPr>
          <p:cNvPr id="127" name="Picture 126" descr="arrow-dow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802" y="1773595"/>
            <a:ext cx="304800" cy="314960"/>
          </a:xfrm>
          <a:prstGeom prst="rect">
            <a:avLst/>
          </a:prstGeom>
        </p:spPr>
      </p:pic>
      <p:pic>
        <p:nvPicPr>
          <p:cNvPr id="128" name="Picture 127" descr="arrow-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72636" y="1291165"/>
            <a:ext cx="304800" cy="314960"/>
          </a:xfrm>
          <a:prstGeom prst="rect">
            <a:avLst/>
          </a:prstGeom>
        </p:spPr>
      </p:pic>
      <p:pic>
        <p:nvPicPr>
          <p:cNvPr id="133" name="Picture 132" descr="ida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12986" y="5281294"/>
            <a:ext cx="550432" cy="486429"/>
          </a:xfrm>
          <a:prstGeom prst="rect">
            <a:avLst/>
          </a:prstGeom>
        </p:spPr>
      </p:pic>
      <p:pic>
        <p:nvPicPr>
          <p:cNvPr id="134" name="Picture 133" descr="arrow-righ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7538" y="5359314"/>
            <a:ext cx="304800" cy="314960"/>
          </a:xfrm>
          <a:prstGeom prst="rect">
            <a:avLst/>
          </a:prstGeom>
        </p:spPr>
      </p:pic>
      <p:sp>
        <p:nvSpPr>
          <p:cNvPr id="135" name="TextBox 20"/>
          <p:cNvSpPr txBox="1">
            <a:spLocks noChangeArrowheads="1"/>
          </p:cNvSpPr>
          <p:nvPr/>
        </p:nvSpPr>
        <p:spPr bwMode="auto">
          <a:xfrm>
            <a:off x="5071466" y="5778394"/>
            <a:ext cx="6773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Arial"/>
                <a:cs typeface="Arial"/>
              </a:rPr>
              <a:t>DATA</a:t>
            </a:r>
            <a:endParaRPr lang="en-US" sz="10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36" name="Picture 135" descr="dat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30658" y="5277011"/>
            <a:ext cx="559003" cy="49499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7200" y="2921000"/>
            <a:ext cx="184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7119" y="2441316"/>
            <a:ext cx="2420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</a:rPr>
              <a:t>[</a:t>
            </a:r>
            <a:r>
              <a:rPr lang="en-US" sz="1400" b="1" baseline="30000" dirty="0" smtClean="0"/>
              <a:t> </a:t>
            </a:r>
            <a:r>
              <a:rPr lang="en-US" sz="800" b="1" dirty="0" smtClean="0">
                <a:solidFill>
                  <a:schemeClr val="tx2"/>
                </a:solidFill>
              </a:rPr>
              <a:t>Total slices = ‘width’ = N </a:t>
            </a:r>
            <a:r>
              <a:rPr lang="en-US" sz="1400" b="1" dirty="0" smtClean="0">
                <a:solidFill>
                  <a:srgbClr val="E37C00"/>
                </a:solidFill>
              </a:rPr>
              <a:t>]</a:t>
            </a:r>
          </a:p>
        </p:txBody>
      </p:sp>
      <p:sp>
        <p:nvSpPr>
          <p:cNvPr id="47" name="Freeform 46"/>
          <p:cNvSpPr/>
          <p:nvPr/>
        </p:nvSpPr>
        <p:spPr>
          <a:xfrm>
            <a:off x="603250" y="2247900"/>
            <a:ext cx="209550" cy="374650"/>
          </a:xfrm>
          <a:custGeom>
            <a:avLst/>
            <a:gdLst>
              <a:gd name="connsiteX0" fmla="*/ 171450 w 292100"/>
              <a:gd name="connsiteY0" fmla="*/ 0 h 374650"/>
              <a:gd name="connsiteX1" fmla="*/ 6350 w 292100"/>
              <a:gd name="connsiteY1" fmla="*/ 0 h 374650"/>
              <a:gd name="connsiteX2" fmla="*/ 0 w 292100"/>
              <a:gd name="connsiteY2" fmla="*/ 374650 h 374650"/>
              <a:gd name="connsiteX3" fmla="*/ 292100 w 292100"/>
              <a:gd name="connsiteY3" fmla="*/ 368300 h 374650"/>
              <a:gd name="connsiteX4" fmla="*/ 292100 w 292100"/>
              <a:gd name="connsiteY4" fmla="*/ 368300 h 374650"/>
              <a:gd name="connsiteX5" fmla="*/ 292100 w 292100"/>
              <a:gd name="connsiteY5" fmla="*/ 36830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374650">
                <a:moveTo>
                  <a:pt x="171450" y="0"/>
                </a:moveTo>
                <a:lnTo>
                  <a:pt x="6350" y="0"/>
                </a:lnTo>
                <a:lnTo>
                  <a:pt x="0" y="374650"/>
                </a:lnTo>
                <a:lnTo>
                  <a:pt x="292100" y="368300"/>
                </a:lnTo>
                <a:lnTo>
                  <a:pt x="292100" y="368300"/>
                </a:lnTo>
                <a:lnTo>
                  <a:pt x="292100" y="368300"/>
                </a:lnTo>
              </a:path>
            </a:pathLst>
          </a:cu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1790700" y="4640040"/>
            <a:ext cx="182880" cy="374650"/>
          </a:xfrm>
          <a:custGeom>
            <a:avLst/>
            <a:gdLst>
              <a:gd name="connsiteX0" fmla="*/ 171450 w 292100"/>
              <a:gd name="connsiteY0" fmla="*/ 0 h 374650"/>
              <a:gd name="connsiteX1" fmla="*/ 6350 w 292100"/>
              <a:gd name="connsiteY1" fmla="*/ 0 h 374650"/>
              <a:gd name="connsiteX2" fmla="*/ 0 w 292100"/>
              <a:gd name="connsiteY2" fmla="*/ 374650 h 374650"/>
              <a:gd name="connsiteX3" fmla="*/ 292100 w 292100"/>
              <a:gd name="connsiteY3" fmla="*/ 368300 h 374650"/>
              <a:gd name="connsiteX4" fmla="*/ 292100 w 292100"/>
              <a:gd name="connsiteY4" fmla="*/ 368300 h 374650"/>
              <a:gd name="connsiteX5" fmla="*/ 292100 w 292100"/>
              <a:gd name="connsiteY5" fmla="*/ 36830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2100" h="374650">
                <a:moveTo>
                  <a:pt x="171450" y="0"/>
                </a:moveTo>
                <a:lnTo>
                  <a:pt x="6350" y="0"/>
                </a:lnTo>
                <a:lnTo>
                  <a:pt x="0" y="374650"/>
                </a:lnTo>
                <a:lnTo>
                  <a:pt x="292100" y="368300"/>
                </a:lnTo>
                <a:lnTo>
                  <a:pt x="292100" y="368300"/>
                </a:lnTo>
                <a:lnTo>
                  <a:pt x="292100" y="368300"/>
                </a:lnTo>
              </a:path>
            </a:pathLst>
          </a:custGeom>
          <a:ln>
            <a:solidFill>
              <a:srgbClr val="E37C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6F74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47850" y="4831076"/>
            <a:ext cx="2472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E37C00"/>
                </a:solidFill>
              </a:rPr>
              <a:t>[</a:t>
            </a:r>
            <a:r>
              <a:rPr lang="en-US" sz="1400" b="1" baseline="30000" dirty="0" smtClean="0"/>
              <a:t> </a:t>
            </a:r>
            <a:r>
              <a:rPr lang="en-US" sz="800" b="1" dirty="0" smtClean="0">
                <a:solidFill>
                  <a:srgbClr val="706F74"/>
                </a:solidFill>
              </a:rPr>
              <a:t>Subset required to read = ‘threshold’ = K</a:t>
            </a:r>
            <a:r>
              <a:rPr lang="en-US" sz="800" b="1" dirty="0" smtClean="0">
                <a:solidFill>
                  <a:schemeClr val="tx2"/>
                </a:solidFill>
              </a:rPr>
              <a:t> </a:t>
            </a:r>
            <a:r>
              <a:rPr lang="en-US" sz="1400" b="1" dirty="0" smtClean="0">
                <a:solidFill>
                  <a:srgbClr val="E37C00"/>
                </a:solidFill>
              </a:rPr>
              <a:t>]</a:t>
            </a:r>
            <a:endParaRPr lang="en-US" sz="800" b="1" dirty="0" smtClean="0">
              <a:solidFill>
                <a:srgbClr val="E37C00"/>
              </a:solidFill>
            </a:endParaRPr>
          </a:p>
        </p:txBody>
      </p:sp>
      <p:pic>
        <p:nvPicPr>
          <p:cNvPr id="45" name="Picture 44" descr="slices-new5-4-1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807" y="2088134"/>
            <a:ext cx="7095490" cy="319532"/>
          </a:xfrm>
          <a:prstGeom prst="rect">
            <a:avLst/>
          </a:prstGeom>
        </p:spPr>
      </p:pic>
      <p:sp>
        <p:nvSpPr>
          <p:cNvPr id="42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90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96B"/>
                </a:solidFill>
                <a:ea typeface="ＭＳ Ｐゴシック"/>
                <a:cs typeface="ＭＳ Ｐゴシック"/>
              </a:rPr>
              <a:t>Object-based Access Methods</a:t>
            </a:r>
            <a:endParaRPr lang="en-US" dirty="0"/>
          </a:p>
        </p:txBody>
      </p:sp>
      <p:pic>
        <p:nvPicPr>
          <p:cNvPr id="5" name="Picture 4" descr="object-based-n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52500"/>
            <a:ext cx="7315200" cy="52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 smtClean="0"/>
              <a:t>Hadoop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91822"/>
            <a:ext cx="8229600" cy="4729542"/>
          </a:xfrm>
        </p:spPr>
        <p:txBody>
          <a:bodyPr lIns="0" tIns="0" rIns="0" bIns="0">
            <a:normAutofit lnSpcReduction="10000"/>
          </a:bodyPr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Popular open-source 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MapReduce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implementation, commercialized by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Cloudera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and others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2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600" dirty="0">
                <a:solidFill>
                  <a:schemeClr val="tx2"/>
                </a:solidFill>
                <a:latin typeface="+mn-lt"/>
              </a:rPr>
              <a:t> </a:t>
            </a: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endParaRPr lang="en-US" sz="2400" dirty="0" smtClean="0">
              <a:solidFill>
                <a:schemeClr val="tx2"/>
              </a:solidFill>
              <a:latin typeface="+mn-lt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None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Take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the computation to the data, not the data to the computation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81" y="1828800"/>
            <a:ext cx="5379244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5172" y="3028950"/>
            <a:ext cx="770390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238" y="2624859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Compute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3979" y="305681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Storage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165475" y="1932167"/>
            <a:ext cx="0" cy="29898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78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Master-slave architecture: </a:t>
            </a:r>
            <a:r>
              <a:rPr lang="en-US" dirty="0" err="1" smtClean="0"/>
              <a:t>Namenode</a:t>
            </a:r>
            <a:endParaRPr lang="en-US" strike="sngStrike" dirty="0"/>
          </a:p>
          <a:p>
            <a:pPr lvl="1"/>
            <a:r>
              <a:rPr lang="en-US" dirty="0"/>
              <a:t>Point of failure: Previously a single point of failure, now a clustered point of failure with HA</a:t>
            </a:r>
          </a:p>
          <a:p>
            <a:pPr lvl="1"/>
            <a:r>
              <a:rPr lang="en-US" dirty="0"/>
              <a:t>Scalability bottleneck: In the I/O path. </a:t>
            </a:r>
            <a:r>
              <a:rPr lang="en-US" dirty="0" err="1"/>
              <a:t>NameNode</a:t>
            </a:r>
            <a:r>
              <a:rPr lang="en-US" dirty="0"/>
              <a:t> federation helps, but introduces administrative headaches and increases failure </a:t>
            </a:r>
            <a:r>
              <a:rPr lang="en-US" dirty="0" smtClean="0"/>
              <a:t>footprint</a:t>
            </a:r>
            <a:endParaRPr lang="en-US" dirty="0"/>
          </a:p>
          <a:p>
            <a:r>
              <a:rPr lang="en-US" dirty="0" smtClean="0"/>
              <a:t>Efficiency: Replication</a:t>
            </a:r>
            <a:endParaRPr lang="en-US" dirty="0"/>
          </a:p>
          <a:p>
            <a:pPr lvl="1"/>
            <a:r>
              <a:rPr lang="en-US" dirty="0"/>
              <a:t>Maintains 3 copies of data for protection – not a big deal in terabyte range – but scale up to petabyte and Exabyte levels and management/overhead costs are </a:t>
            </a:r>
            <a:r>
              <a:rPr lang="en-US" dirty="0" smtClean="0"/>
              <a:t>unmanageable</a:t>
            </a:r>
            <a:endParaRPr lang="en-US" dirty="0"/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1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955800" y="3668233"/>
            <a:ext cx="5486400" cy="2176728"/>
          </a:xfrm>
          <a:prstGeom prst="roundRect">
            <a:avLst>
              <a:gd name="adj" fmla="val 8062"/>
            </a:avLst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6F74"/>
                </a:solidFill>
                <a:effectLst/>
                <a:ea typeface="ＭＳ Ｐゴシック" charset="-128"/>
                <a:cs typeface="ＭＳ Ｐゴシック" charset="-128"/>
              </a:rPr>
              <a:t>dsNet Slicestor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706F74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9570" y="116841"/>
            <a:ext cx="8698230" cy="822960"/>
          </a:xfrm>
        </p:spPr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dirty="0" smtClean="0"/>
              <a:t>Combining computation and </a:t>
            </a:r>
            <a:br>
              <a:rPr lang="en-US" dirty="0" smtClean="0"/>
            </a:br>
            <a:r>
              <a:rPr lang="en-US" dirty="0" smtClean="0"/>
              <a:t>dispersed storage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8707" y="939801"/>
            <a:ext cx="7612912" cy="2882900"/>
          </a:xfrm>
        </p:spPr>
        <p:txBody>
          <a:bodyPr lIns="0" tIns="0" rIns="0" bIns="0"/>
          <a:lstStyle/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endParaRPr lang="en-US" sz="2600" dirty="0" smtClean="0">
              <a:solidFill>
                <a:schemeClr val="tx2"/>
              </a:solidFill>
              <a:latin typeface="+mn-lt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</a:pPr>
            <a:endParaRPr lang="en-US" sz="2600" dirty="0">
              <a:solidFill>
                <a:schemeClr val="tx2"/>
              </a:solidFill>
              <a:latin typeface="+mn-lt"/>
            </a:endParaRPr>
          </a:p>
          <a:p>
            <a:pPr marL="445770" lvl="1" indent="-34290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</a:pPr>
            <a:endParaRPr lang="en-US" sz="2600" dirty="0" smtClean="0">
              <a:solidFill>
                <a:schemeClr val="tx2"/>
              </a:solidFill>
              <a:latin typeface="+mn-lt"/>
            </a:endParaRP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Hadoop MapReduce computation runs directly on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dsNet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Slicestors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Jobs are assigned to stores for completely local data access</a:t>
            </a:r>
          </a:p>
          <a:p>
            <a:pPr marL="339725" lvl="1" indent="-23812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 typeface="Arial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Replace underlying HDFS with Dispersed Storage® while maintaining HDFS interface to </a:t>
            </a:r>
            <a:r>
              <a:rPr lang="en-US" sz="2000" dirty="0" err="1" smtClean="0">
                <a:solidFill>
                  <a:schemeClr val="tx2"/>
                </a:solidFill>
                <a:latin typeface="+mn-lt"/>
              </a:rPr>
              <a:t>MapReduce</a:t>
            </a: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process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49" y="1059905"/>
            <a:ext cx="3005493" cy="70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tshirley.CLEVERSAFE\Pictures\Cleversafe\Trademark\cleversafeRe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18" y="1065212"/>
            <a:ext cx="3473450" cy="820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/>
          <p:cNvSpPr/>
          <p:nvPr/>
        </p:nvSpPr>
        <p:spPr bwMode="auto">
          <a:xfrm>
            <a:off x="2184400" y="4117761"/>
            <a:ext cx="2387600" cy="1422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dsNet Storage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800600" y="4892461"/>
            <a:ext cx="2336800" cy="698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dsNet API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800600" y="4130461"/>
            <a:ext cx="2336800" cy="698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ＭＳ Ｐゴシック" charset="-128"/>
                <a:cs typeface="ＭＳ Ｐゴシック" charset="-128"/>
              </a:rPr>
              <a:t>Hadoop MapReduce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Curved Up Arrow 9"/>
          <p:cNvSpPr/>
          <p:nvPr/>
        </p:nvSpPr>
        <p:spPr bwMode="auto">
          <a:xfrm flipH="1">
            <a:off x="3556000" y="5463961"/>
            <a:ext cx="2019300" cy="660400"/>
          </a:xfrm>
          <a:prstGeom prst="curvedUpArrow">
            <a:avLst>
              <a:gd name="adj1" fmla="val 25521"/>
              <a:gd name="adj2" fmla="val 42479"/>
              <a:gd name="adj3" fmla="val 34259"/>
            </a:avLst>
          </a:prstGeom>
          <a:solidFill>
            <a:schemeClr val="accent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340100" y="6136029"/>
            <a:ext cx="263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Local data access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Plus 1"/>
          <p:cNvSpPr/>
          <p:nvPr/>
        </p:nvSpPr>
        <p:spPr>
          <a:xfrm>
            <a:off x="4285696" y="1116509"/>
            <a:ext cx="689273" cy="66613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7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791" y="4145508"/>
            <a:ext cx="571501" cy="33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27373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42" y="1415440"/>
            <a:ext cx="1489969" cy="3246591"/>
          </a:xfrm>
          <a:prstGeom prst="rect">
            <a:avLst/>
          </a:prstGeom>
        </p:spPr>
      </p:pic>
      <p:pic>
        <p:nvPicPr>
          <p:cNvPr id="106" name="Picture 105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70" y="1609803"/>
            <a:ext cx="1637856" cy="2784960"/>
          </a:xfrm>
          <a:prstGeom prst="rect">
            <a:avLst/>
          </a:prstGeom>
        </p:spPr>
      </p:pic>
      <p:pic>
        <p:nvPicPr>
          <p:cNvPr id="105" name="Picture 104" descr="green-arrow-objec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88" y="1609804"/>
            <a:ext cx="1287905" cy="1428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76681" y="1961809"/>
            <a:ext cx="1463040" cy="21031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76681" y="1698704"/>
            <a:ext cx="14692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MASTER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57" name="Picture 56" descr="green-up-down-arro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54" y="2172917"/>
            <a:ext cx="104775" cy="7620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307821" y="2130927"/>
            <a:ext cx="1005840" cy="274320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216381" y="2144977"/>
            <a:ext cx="11887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Job Tracker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190981" y="3587819"/>
            <a:ext cx="11887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706F74"/>
                </a:solidFill>
              </a:rPr>
              <a:t>Job Tracker</a:t>
            </a:r>
          </a:p>
          <a:p>
            <a:pPr algn="ctr"/>
            <a:r>
              <a:rPr lang="en-US" sz="1000" b="1" dirty="0" smtClean="0">
                <a:solidFill>
                  <a:srgbClr val="706F74"/>
                </a:solidFill>
              </a:rPr>
              <a:t>Log</a:t>
            </a:r>
            <a:endParaRPr lang="en-US" sz="1000" b="1" dirty="0">
              <a:solidFill>
                <a:srgbClr val="706F74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26852" y="1698704"/>
            <a:ext cx="238386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SLAVES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97" name="Picture 96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887" y="1413168"/>
            <a:ext cx="1089660" cy="205740"/>
          </a:xfrm>
          <a:prstGeom prst="rect">
            <a:avLst/>
          </a:prstGeom>
        </p:spPr>
      </p:pic>
      <p:pic>
        <p:nvPicPr>
          <p:cNvPr id="98" name="Picture 97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425" y="1193413"/>
            <a:ext cx="1089660" cy="205740"/>
          </a:xfrm>
          <a:prstGeom prst="rect">
            <a:avLst/>
          </a:prstGeom>
        </p:spPr>
      </p:pic>
      <p:pic>
        <p:nvPicPr>
          <p:cNvPr id="99" name="Picture 98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047" y="1415440"/>
            <a:ext cx="1089660" cy="205740"/>
          </a:xfrm>
          <a:prstGeom prst="rect">
            <a:avLst/>
          </a:prstGeom>
        </p:spPr>
      </p:pic>
      <p:pic>
        <p:nvPicPr>
          <p:cNvPr id="100" name="Picture 99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85" y="1195685"/>
            <a:ext cx="1089660" cy="205740"/>
          </a:xfrm>
          <a:prstGeom prst="rect">
            <a:avLst/>
          </a:prstGeom>
        </p:spPr>
      </p:pic>
      <p:pic>
        <p:nvPicPr>
          <p:cNvPr id="101" name="Picture 100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671" y="1404064"/>
            <a:ext cx="1089660" cy="205740"/>
          </a:xfrm>
          <a:prstGeom prst="rect">
            <a:avLst/>
          </a:prstGeom>
        </p:spPr>
      </p:pic>
      <p:pic>
        <p:nvPicPr>
          <p:cNvPr id="102" name="Picture 101" descr="single-drive-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09" y="1184309"/>
            <a:ext cx="1089660" cy="205740"/>
          </a:xfrm>
          <a:prstGeom prst="rect">
            <a:avLst/>
          </a:prstGeom>
        </p:spPr>
      </p:pic>
      <p:pic>
        <p:nvPicPr>
          <p:cNvPr id="103" name="Picture 102" descr="documen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4204" y="2978219"/>
            <a:ext cx="4699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571662" y="918289"/>
            <a:ext cx="130647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</a:rPr>
              <a:t>ACCESSERS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828156" y="1961809"/>
            <a:ext cx="1600200" cy="270022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2933060" y="2066677"/>
            <a:ext cx="872359" cy="719544"/>
            <a:chOff x="2933060" y="2092077"/>
            <a:chExt cx="872359" cy="719544"/>
          </a:xfrm>
        </p:grpSpPr>
        <p:sp>
          <p:nvSpPr>
            <p:cNvPr id="124" name="TextBox 123"/>
            <p:cNvSpPr txBox="1"/>
            <p:nvPr/>
          </p:nvSpPr>
          <p:spPr>
            <a:xfrm>
              <a:off x="2933060" y="2565400"/>
              <a:ext cx="580893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Maps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25" name="Picture 124" descr="maps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8804" y="2092077"/>
              <a:ext cx="856615" cy="506730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3365786" y="2534628"/>
            <a:ext cx="953524" cy="731175"/>
            <a:chOff x="3365786" y="2572728"/>
            <a:chExt cx="953524" cy="731175"/>
          </a:xfrm>
        </p:grpSpPr>
        <p:sp>
          <p:nvSpPr>
            <p:cNvPr id="118" name="TextBox 117"/>
            <p:cNvSpPr txBox="1"/>
            <p:nvPr/>
          </p:nvSpPr>
          <p:spPr>
            <a:xfrm>
              <a:off x="3365786" y="3057682"/>
              <a:ext cx="77824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Reduces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26" name="Picture 125" descr="reduces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62695" y="2572728"/>
              <a:ext cx="856615" cy="506730"/>
            </a:xfrm>
            <a:prstGeom prst="rect">
              <a:avLst/>
            </a:prstGeom>
          </p:spPr>
        </p:pic>
      </p:grpSp>
      <p:sp>
        <p:nvSpPr>
          <p:cNvPr id="147" name="Rounded Rectangle 146"/>
          <p:cNvSpPr/>
          <p:nvPr/>
        </p:nvSpPr>
        <p:spPr>
          <a:xfrm>
            <a:off x="5224921" y="1961809"/>
            <a:ext cx="1600200" cy="270022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2" name="Group 161"/>
          <p:cNvGrpSpPr/>
          <p:nvPr/>
        </p:nvGrpSpPr>
        <p:grpSpPr>
          <a:xfrm>
            <a:off x="5329825" y="2066677"/>
            <a:ext cx="872359" cy="719544"/>
            <a:chOff x="5329825" y="2092077"/>
            <a:chExt cx="872359" cy="719544"/>
          </a:xfrm>
        </p:grpSpPr>
        <p:sp>
          <p:nvSpPr>
            <p:cNvPr id="151" name="TextBox 150"/>
            <p:cNvSpPr txBox="1"/>
            <p:nvPr/>
          </p:nvSpPr>
          <p:spPr>
            <a:xfrm>
              <a:off x="5329825" y="2565400"/>
              <a:ext cx="580893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Maps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52" name="Picture 151" descr="maps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45569" y="2092077"/>
              <a:ext cx="856615" cy="506730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5762551" y="2534628"/>
            <a:ext cx="953524" cy="731175"/>
            <a:chOff x="5762551" y="2547328"/>
            <a:chExt cx="953524" cy="731175"/>
          </a:xfrm>
        </p:grpSpPr>
        <p:sp>
          <p:nvSpPr>
            <p:cNvPr id="149" name="TextBox 148"/>
            <p:cNvSpPr txBox="1"/>
            <p:nvPr/>
          </p:nvSpPr>
          <p:spPr>
            <a:xfrm>
              <a:off x="5762551" y="3032282"/>
              <a:ext cx="77824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706F74"/>
                  </a:solidFill>
                </a:rPr>
                <a:t>Reduces</a:t>
              </a:r>
              <a:endParaRPr lang="en-US" sz="1000" b="1" dirty="0">
                <a:solidFill>
                  <a:srgbClr val="706F74"/>
                </a:solidFill>
              </a:endParaRPr>
            </a:p>
          </p:txBody>
        </p:sp>
        <p:pic>
          <p:nvPicPr>
            <p:cNvPr id="153" name="Picture 152" descr="reduces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9460" y="2547328"/>
              <a:ext cx="856615" cy="506730"/>
            </a:xfrm>
            <a:prstGeom prst="rect">
              <a:avLst/>
            </a:prstGeom>
          </p:spPr>
        </p:pic>
      </p:grpSp>
      <p:pic>
        <p:nvPicPr>
          <p:cNvPr id="154" name="Picture 153" descr="green-clou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2031" y="3490179"/>
            <a:ext cx="5751145" cy="2422635"/>
          </a:xfrm>
          <a:prstGeom prst="rect">
            <a:avLst/>
          </a:prstGeom>
        </p:spPr>
      </p:pic>
      <p:grpSp>
        <p:nvGrpSpPr>
          <p:cNvPr id="111" name="Group 110"/>
          <p:cNvGrpSpPr/>
          <p:nvPr/>
        </p:nvGrpSpPr>
        <p:grpSpPr>
          <a:xfrm>
            <a:off x="3361553" y="4142837"/>
            <a:ext cx="4153785" cy="891015"/>
            <a:chOff x="3687286" y="3758524"/>
            <a:chExt cx="4153785" cy="891015"/>
          </a:xfrm>
        </p:grpSpPr>
        <p:grpSp>
          <p:nvGrpSpPr>
            <p:cNvPr id="24" name="Group 23"/>
            <p:cNvGrpSpPr/>
            <p:nvPr/>
          </p:nvGrpSpPr>
          <p:grpSpPr>
            <a:xfrm>
              <a:off x="4647794" y="3762081"/>
              <a:ext cx="878840" cy="883920"/>
              <a:chOff x="4144505" y="2910296"/>
              <a:chExt cx="878840" cy="883920"/>
            </a:xfrm>
          </p:grpSpPr>
          <p:pic>
            <p:nvPicPr>
              <p:cNvPr id="25" name="Picture 24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6" name="Picture 25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5618935" y="3765619"/>
              <a:ext cx="878840" cy="883920"/>
              <a:chOff x="4144505" y="2910296"/>
              <a:chExt cx="878840" cy="883920"/>
            </a:xfrm>
          </p:grpSpPr>
          <p:pic>
            <p:nvPicPr>
              <p:cNvPr id="28" name="Picture 27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9" name="Picture 28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6962231" y="3758524"/>
              <a:ext cx="878840" cy="883920"/>
              <a:chOff x="4144505" y="2910296"/>
              <a:chExt cx="878840" cy="883920"/>
            </a:xfrm>
          </p:grpSpPr>
          <p:pic>
            <p:nvPicPr>
              <p:cNvPr id="31" name="Picture 30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32" name="Picture 31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  <p:pic>
          <p:nvPicPr>
            <p:cNvPr id="51" name="Picture 50" descr="dots-4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6699622" y="4103276"/>
              <a:ext cx="64770" cy="310896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3687286" y="3758543"/>
              <a:ext cx="878840" cy="883920"/>
              <a:chOff x="4144505" y="2910296"/>
              <a:chExt cx="878840" cy="883920"/>
            </a:xfrm>
          </p:grpSpPr>
          <p:pic>
            <p:nvPicPr>
              <p:cNvPr id="22" name="Picture 21" descr="site-gry-box.gif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4505" y="2910296"/>
                <a:ext cx="878840" cy="883920"/>
              </a:xfrm>
              <a:prstGeom prst="rect">
                <a:avLst/>
              </a:prstGeom>
            </p:spPr>
          </p:pic>
          <p:pic>
            <p:nvPicPr>
              <p:cNvPr id="23" name="Picture 22" descr="drive-all-green.jpg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33405" y="3062696"/>
                <a:ext cx="701040" cy="579120"/>
              </a:xfrm>
              <a:prstGeom prst="rect">
                <a:avLst/>
              </a:prstGeom>
            </p:spPr>
          </p:pic>
        </p:grpSp>
      </p:grpSp>
      <p:grpSp>
        <p:nvGrpSpPr>
          <p:cNvPr id="112" name="Group 111"/>
          <p:cNvGrpSpPr/>
          <p:nvPr/>
        </p:nvGrpSpPr>
        <p:grpSpPr>
          <a:xfrm>
            <a:off x="3728448" y="5050083"/>
            <a:ext cx="3863090" cy="1158420"/>
            <a:chOff x="3776186" y="4439615"/>
            <a:chExt cx="5042434" cy="1512068"/>
          </a:xfrm>
        </p:grpSpPr>
        <p:sp>
          <p:nvSpPr>
            <p:cNvPr id="7" name="Flowchart: Magnetic Disk 6"/>
            <p:cNvSpPr/>
            <p:nvPr/>
          </p:nvSpPr>
          <p:spPr>
            <a:xfrm>
              <a:off x="3776186" y="4446710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3928586" y="4599110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Magnetic Disk 42"/>
            <p:cNvSpPr/>
            <p:nvPr/>
          </p:nvSpPr>
          <p:spPr>
            <a:xfrm>
              <a:off x="4080986" y="4740877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Object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  <p:sp>
          <p:nvSpPr>
            <p:cNvPr id="44" name="Flowchart: Magnetic Disk 43"/>
            <p:cNvSpPr/>
            <p:nvPr/>
          </p:nvSpPr>
          <p:spPr>
            <a:xfrm>
              <a:off x="5427839" y="4439615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Magnetic Disk 44"/>
            <p:cNvSpPr/>
            <p:nvPr/>
          </p:nvSpPr>
          <p:spPr>
            <a:xfrm>
              <a:off x="5580239" y="4592015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Magnetic Disk 45"/>
            <p:cNvSpPr/>
            <p:nvPr/>
          </p:nvSpPr>
          <p:spPr>
            <a:xfrm>
              <a:off x="5732639" y="473378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Metadata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  <p:sp>
          <p:nvSpPr>
            <p:cNvPr id="47" name="Flowchart: Magnetic Disk 46"/>
            <p:cNvSpPr/>
            <p:nvPr/>
          </p:nvSpPr>
          <p:spPr>
            <a:xfrm>
              <a:off x="7068859" y="447505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Magnetic Disk 47"/>
            <p:cNvSpPr/>
            <p:nvPr/>
          </p:nvSpPr>
          <p:spPr>
            <a:xfrm>
              <a:off x="7221259" y="4627452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7373659" y="4769219"/>
              <a:ext cx="1444961" cy="1182464"/>
            </a:xfrm>
            <a:prstGeom prst="flowChartMagneticDisk">
              <a:avLst/>
            </a:prstGeom>
            <a:ln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Analytic</a:t>
              </a:r>
            </a:p>
            <a:p>
              <a:pPr algn="ctr"/>
              <a:r>
                <a:rPr lang="en-US" sz="1200" dirty="0" smtClean="0"/>
                <a:t>Vaults</a:t>
              </a:r>
              <a:endParaRPr lang="en-US" sz="1200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2862173" y="3303903"/>
            <a:ext cx="1188720" cy="274320"/>
            <a:chOff x="2900273" y="3405503"/>
            <a:chExt cx="1188720" cy="274320"/>
          </a:xfrm>
        </p:grpSpPr>
        <p:sp>
          <p:nvSpPr>
            <p:cNvPr id="155" name="Rounded Rectangle 154"/>
            <p:cNvSpPr/>
            <p:nvPr/>
          </p:nvSpPr>
          <p:spPr>
            <a:xfrm>
              <a:off x="2991713" y="3405503"/>
              <a:ext cx="1005840" cy="2743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900273" y="3419553"/>
              <a:ext cx="118872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Task Tracker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5266325" y="3303903"/>
            <a:ext cx="1188720" cy="274320"/>
            <a:chOff x="2900273" y="3405503"/>
            <a:chExt cx="1188720" cy="274320"/>
          </a:xfrm>
        </p:grpSpPr>
        <p:sp>
          <p:nvSpPr>
            <p:cNvPr id="159" name="Rounded Rectangle 158"/>
            <p:cNvSpPr/>
            <p:nvPr/>
          </p:nvSpPr>
          <p:spPr>
            <a:xfrm>
              <a:off x="2991713" y="3405503"/>
              <a:ext cx="1005840" cy="27432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900273" y="3419553"/>
              <a:ext cx="1188720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Task Tracker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30720" y="119927"/>
            <a:ext cx="8701088" cy="822960"/>
          </a:xfrm>
        </p:spPr>
        <p:txBody>
          <a:bodyPr lIns="0" tIns="0" rIns="0" bIns="0" anchor="ctr" anchorCtr="0"/>
          <a:lstStyle/>
          <a:p>
            <a:pPr algn="l">
              <a:lnSpc>
                <a:spcPct val="95000"/>
              </a:lnSpc>
            </a:pPr>
            <a:r>
              <a:rPr lang="en-US" dirty="0" smtClean="0">
                <a:solidFill>
                  <a:srgbClr val="706F74"/>
                </a:solidFill>
              </a:rPr>
              <a:t>New </a:t>
            </a:r>
            <a:r>
              <a:rPr lang="en-US" dirty="0" err="1" smtClean="0">
                <a:solidFill>
                  <a:srgbClr val="706F74"/>
                </a:solidFill>
              </a:rPr>
              <a:t>SliceStream</a:t>
            </a:r>
            <a:r>
              <a:rPr lang="en-US" dirty="0" smtClean="0">
                <a:solidFill>
                  <a:srgbClr val="706F74"/>
                </a:solidFill>
              </a:rPr>
              <a:t>™ Protocol</a:t>
            </a:r>
            <a:endParaRPr lang="en-US" baseline="30000" dirty="0">
              <a:solidFill>
                <a:srgbClr val="706F74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8598" y="1088709"/>
            <a:ext cx="5193507" cy="2340292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000" b="1" dirty="0" smtClean="0">
                <a:solidFill>
                  <a:srgbClr val="706F74"/>
                </a:solidFill>
                <a:latin typeface="+mn-lt"/>
              </a:rPr>
              <a:t>Concept:</a:t>
            </a:r>
            <a:endParaRPr lang="en-US" sz="2000" b="1" dirty="0">
              <a:solidFill>
                <a:srgbClr val="706F74"/>
              </a:solidFill>
              <a:latin typeface="+mn-lt"/>
            </a:endParaRP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sz="2000" dirty="0">
                <a:latin typeface="+mn-lt"/>
              </a:rPr>
              <a:t>Manipulate input so that, after dispersal, raw data falls in contiguous chunks</a:t>
            </a:r>
          </a:p>
          <a:p>
            <a:pPr marL="411480" lvl="1" indent="-308610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FontTx/>
              <a:buChar char="•"/>
            </a:pPr>
            <a:r>
              <a:rPr lang="en-US" sz="2000" dirty="0">
                <a:latin typeface="+mn-lt"/>
              </a:rPr>
              <a:t>Read directly from raw slices bypassing IDA reconstruction</a:t>
            </a:r>
          </a:p>
          <a:p>
            <a:pPr marL="771525" lvl="2" indent="-257175">
              <a:lnSpc>
                <a:spcPct val="95000"/>
              </a:lnSpc>
              <a:spcBef>
                <a:spcPct val="0"/>
              </a:spcBef>
              <a:buClr>
                <a:srgbClr val="95DC3A"/>
              </a:buClr>
              <a:buSzPct val="80000"/>
              <a:buFont typeface="Courier New" pitchFamily="49" charset="0"/>
              <a:buChar char="o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Fall back to full IDA reconstruction if an error occurs 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000" dirty="0">
              <a:solidFill>
                <a:srgbClr val="706F74"/>
              </a:solidFill>
              <a:latin typeface="+mn-lt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None/>
            </a:pPr>
            <a:endParaRPr lang="en-US" sz="2000" dirty="0">
              <a:solidFill>
                <a:srgbClr val="706F74"/>
              </a:solidFill>
              <a:latin typeface="+mn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08" y="1031464"/>
            <a:ext cx="4800600" cy="521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2884" y="4023360"/>
            <a:ext cx="3648471" cy="175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b="1" dirty="0">
                <a:solidFill>
                  <a:srgbClr val="706F74"/>
                </a:solidFill>
                <a:latin typeface="+mn-lt"/>
              </a:rPr>
              <a:t>Result:</a:t>
            </a:r>
            <a:endParaRPr lang="en-US" sz="2000" dirty="0">
              <a:solidFill>
                <a:srgbClr val="706F74"/>
              </a:solidFill>
              <a:latin typeface="+mn-lt"/>
            </a:endParaRPr>
          </a:p>
          <a:p>
            <a:pPr lvl="1">
              <a:lnSpc>
                <a:spcPct val="95000"/>
              </a:lnSpc>
              <a:buClr>
                <a:srgbClr val="95DC3A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Full reliability/availability of dispersal</a:t>
            </a:r>
          </a:p>
          <a:p>
            <a:pPr lvl="1">
              <a:lnSpc>
                <a:spcPct val="95000"/>
              </a:lnSpc>
              <a:buClr>
                <a:srgbClr val="95DC3A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706F74"/>
                </a:solidFill>
                <a:latin typeface="+mn-lt"/>
              </a:rPr>
              <a:t>On a healthy dsNet, most reads for a </a:t>
            </a:r>
            <a:r>
              <a:rPr lang="en-US" sz="2000" dirty="0" err="1">
                <a:solidFill>
                  <a:srgbClr val="706F74"/>
                </a:solidFill>
                <a:latin typeface="+mn-lt"/>
              </a:rPr>
              <a:t>MapReduce</a:t>
            </a:r>
            <a:r>
              <a:rPr lang="en-US" sz="2000" dirty="0">
                <a:solidFill>
                  <a:srgbClr val="706F74"/>
                </a:solidFill>
                <a:latin typeface="+mn-lt"/>
              </a:rPr>
              <a:t> task can be satisfied locally</a:t>
            </a:r>
          </a:p>
        </p:txBody>
      </p:sp>
      <p:sp>
        <p:nvSpPr>
          <p:cNvPr id="6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0328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Dispersal Pipeline for </a:t>
            </a:r>
            <a:r>
              <a:rPr lang="en-US" dirty="0" err="1" smtClean="0"/>
              <a:t>Hadoop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1447" y="3194670"/>
            <a:ext cx="707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lternate Process 8"/>
          <p:cNvSpPr/>
          <p:nvPr/>
        </p:nvSpPr>
        <p:spPr>
          <a:xfrm>
            <a:off x="3039091" y="2787873"/>
            <a:ext cx="1219200" cy="81359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74844" y="2778727"/>
            <a:ext cx="1217426" cy="853240"/>
            <a:chOff x="2177205" y="981502"/>
            <a:chExt cx="738577" cy="516661"/>
          </a:xfrm>
        </p:grpSpPr>
        <p:sp>
          <p:nvSpPr>
            <p:cNvPr id="12" name="Flowchart: Alternate Process 166"/>
            <p:cNvSpPr/>
            <p:nvPr/>
          </p:nvSpPr>
          <p:spPr>
            <a:xfrm>
              <a:off x="2177205" y="981502"/>
              <a:ext cx="738577" cy="516661"/>
            </a:xfrm>
            <a:prstGeom prst="flowChartAlternateProcess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3" name="Picture 27" descr="dataStorage_notext"/>
            <p:cNvPicPr>
              <a:picLocks noChangeAspect="1" noChangeArrowheads="1"/>
            </p:cNvPicPr>
            <p:nvPr/>
          </p:nvPicPr>
          <p:blipFill>
            <a:blip r:embed="rId2" cstate="print"/>
            <a:srcRect l="43784" t="23579" r="43784" b="50526"/>
            <a:stretch>
              <a:fillRect/>
            </a:stretch>
          </p:blipFill>
          <p:spPr bwMode="auto">
            <a:xfrm>
              <a:off x="2283039" y="987040"/>
              <a:ext cx="475140" cy="476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21"/>
          <p:cNvGrpSpPr/>
          <p:nvPr/>
        </p:nvGrpSpPr>
        <p:grpSpPr>
          <a:xfrm>
            <a:off x="7023100" y="2058432"/>
            <a:ext cx="1663700" cy="2222118"/>
            <a:chOff x="6756400" y="1117600"/>
            <a:chExt cx="1663700" cy="2222118"/>
          </a:xfrm>
        </p:grpSpPr>
        <p:pic>
          <p:nvPicPr>
            <p:cNvPr id="15" name="Picture 22" descr="howItWorks_us_no_text"/>
            <p:cNvPicPr>
              <a:picLocks noChangeAspect="1" noChangeArrowheads="1"/>
            </p:cNvPicPr>
            <p:nvPr/>
          </p:nvPicPr>
          <p:blipFill>
            <a:blip r:embed="rId3" cstate="print"/>
            <a:srcRect l="41791" t="1512" r="34329" b="92438"/>
            <a:stretch>
              <a:fillRect/>
            </a:stretch>
          </p:blipFill>
          <p:spPr bwMode="auto">
            <a:xfrm>
              <a:off x="6769100" y="1117600"/>
              <a:ext cx="16510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2" descr="howItWorks_us_no_text"/>
            <p:cNvPicPr>
              <a:picLocks noChangeAspect="1" noChangeArrowheads="1"/>
            </p:cNvPicPr>
            <p:nvPr/>
          </p:nvPicPr>
          <p:blipFill>
            <a:blip r:embed="rId3" cstate="print"/>
            <a:srcRect l="41791" t="1512" r="34329" b="92438"/>
            <a:stretch>
              <a:fillRect/>
            </a:stretch>
          </p:blipFill>
          <p:spPr bwMode="auto">
            <a:xfrm>
              <a:off x="6769100" y="2051050"/>
              <a:ext cx="16510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2" descr="howItWorks_us_no_text"/>
            <p:cNvPicPr>
              <a:picLocks noChangeAspect="1" noChangeArrowheads="1"/>
            </p:cNvPicPr>
            <p:nvPr/>
          </p:nvPicPr>
          <p:blipFill>
            <a:blip r:embed="rId3" cstate="print"/>
            <a:srcRect l="41791" t="1512" r="34329" b="92438"/>
            <a:stretch>
              <a:fillRect/>
            </a:stretch>
          </p:blipFill>
          <p:spPr bwMode="auto">
            <a:xfrm>
              <a:off x="6756400" y="2926968"/>
              <a:ext cx="1651000" cy="41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1" name="Straight Arrow Connector 20"/>
          <p:cNvCxnSpPr/>
          <p:nvPr/>
        </p:nvCxnSpPr>
        <p:spPr>
          <a:xfrm>
            <a:off x="4267200" y="3204210"/>
            <a:ext cx="707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86691" y="2263806"/>
            <a:ext cx="160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22256" y="22638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IDA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192270" y="2333674"/>
            <a:ext cx="970530" cy="870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192270" y="3223142"/>
            <a:ext cx="970530" cy="774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</p:cNvCxnSpPr>
          <p:nvPr/>
        </p:nvCxnSpPr>
        <p:spPr>
          <a:xfrm flipV="1">
            <a:off x="6192270" y="3194670"/>
            <a:ext cx="970530" cy="10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2400" y="4413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Raw data stream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1200" y="4410670"/>
            <a:ext cx="185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Segmentation metadata &amp; 1MB+ segments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4700" y="1676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Slicestors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81600" y="4409896"/>
            <a:ext cx="190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Computationally </a:t>
            </a:r>
            <a:r>
              <a:rPr lang="en-US" b="1" i="1" dirty="0" smtClean="0">
                <a:solidFill>
                  <a:schemeClr val="tx2"/>
                </a:solidFill>
              </a:rPr>
              <a:t>useful</a:t>
            </a:r>
            <a:r>
              <a:rPr lang="en-US" dirty="0" smtClean="0">
                <a:solidFill>
                  <a:schemeClr val="tx2"/>
                </a:solidFill>
              </a:rPr>
              <a:t> slices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4603" y="3185524"/>
            <a:ext cx="707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lternate Process 28"/>
          <p:cNvSpPr/>
          <p:nvPr/>
        </p:nvSpPr>
        <p:spPr>
          <a:xfrm>
            <a:off x="1112247" y="2778727"/>
            <a:ext cx="1219200" cy="81359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06438" y="2263806"/>
            <a:ext cx="250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Projection</a:t>
            </a:r>
            <a:endParaRPr lang="en-US" dirty="0"/>
          </a:p>
        </p:txBody>
      </p:sp>
      <p:sp>
        <p:nvSpPr>
          <p:cNvPr id="3" name="Magnetic Disk 2"/>
          <p:cNvSpPr/>
          <p:nvPr/>
        </p:nvSpPr>
        <p:spPr>
          <a:xfrm>
            <a:off x="1680854" y="3293729"/>
            <a:ext cx="905491" cy="986821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cache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404347" y="4419600"/>
            <a:ext cx="185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Compute optimized data chunks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TextBox 60"/>
          <p:cNvSpPr txBox="1">
            <a:spLocks noChangeArrowheads="1"/>
          </p:cNvSpPr>
          <p:nvPr/>
        </p:nvSpPr>
        <p:spPr bwMode="auto">
          <a:xfrm>
            <a:off x="6096000" y="6519863"/>
            <a:ext cx="23876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FFFFFF"/>
                </a:solidFill>
              </a:rPr>
              <a:t>Cleversafe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2804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eversafe">
  <a:themeElements>
    <a:clrScheme name="Cleversafe">
      <a:dk1>
        <a:srgbClr val="7BC043"/>
      </a:dk1>
      <a:lt1>
        <a:sysClr val="window" lastClr="FFFFFF"/>
      </a:lt1>
      <a:dk2>
        <a:srgbClr val="706F74"/>
      </a:dk2>
      <a:lt2>
        <a:srgbClr val="E7E8E9"/>
      </a:lt2>
      <a:accent1>
        <a:srgbClr val="7BC043"/>
      </a:accent1>
      <a:accent2>
        <a:srgbClr val="E37C00"/>
      </a:accent2>
      <a:accent3>
        <a:srgbClr val="00A8E1"/>
      </a:accent3>
      <a:accent4>
        <a:srgbClr val="D9E409"/>
      </a:accent4>
      <a:accent5>
        <a:srgbClr val="4BACC6"/>
      </a:accent5>
      <a:accent6>
        <a:srgbClr val="000000"/>
      </a:accent6>
      <a:hlink>
        <a:srgbClr val="0065A2"/>
      </a:hlink>
      <a:folHlink>
        <a:srgbClr val="00A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60836</TotalTime>
  <Words>570</Words>
  <Application>Microsoft Office PowerPoint</Application>
  <PresentationFormat>On-screen Show (4:3)</PresentationFormat>
  <Paragraphs>137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cleversafe</vt:lpstr>
      <vt:lpstr>PowerPoint Presentation</vt:lpstr>
      <vt:lpstr>How Cleversafe’s Dispersed Storage Works</vt:lpstr>
      <vt:lpstr>Object-based Access Methods</vt:lpstr>
      <vt:lpstr>How Hadoop Works</vt:lpstr>
      <vt:lpstr>Hadoop MapReduce Challenges</vt:lpstr>
      <vt:lpstr>Combining computation and  dispersed storage</vt:lpstr>
      <vt:lpstr>System Architecture</vt:lpstr>
      <vt:lpstr>New SliceStream™ Protocol</vt:lpstr>
      <vt:lpstr>Dispersal Pipeline for Hadoop</vt:lpstr>
      <vt:lpstr>HDFS Data Layout</vt:lpstr>
      <vt:lpstr>SliceStream™ Data Projection</vt:lpstr>
      <vt:lpstr>Indexing &amp; Hadoop</vt:lpstr>
      <vt:lpstr>Key Features and Benefits</vt:lpstr>
      <vt:lpstr>PowerPoint Presentation</vt:lpstr>
    </vt:vector>
  </TitlesOfParts>
  <Company>Lisa Volm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Volm</dc:creator>
  <cp:lastModifiedBy>Diane Gillespie</cp:lastModifiedBy>
  <cp:revision>714</cp:revision>
  <cp:lastPrinted>2011-12-12T00:23:26Z</cp:lastPrinted>
  <dcterms:created xsi:type="dcterms:W3CDTF">2012-02-28T15:07:41Z</dcterms:created>
  <dcterms:modified xsi:type="dcterms:W3CDTF">2012-10-22T21:11:00Z</dcterms:modified>
</cp:coreProperties>
</file>